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8" r:id="rId3"/>
    <p:sldId id="261" r:id="rId4"/>
    <p:sldId id="263" r:id="rId5"/>
    <p:sldId id="266" r:id="rId6"/>
    <p:sldId id="265" r:id="rId7"/>
    <p:sldId id="267" r:id="rId8"/>
    <p:sldId id="257" r:id="rId9"/>
    <p:sldId id="262" r:id="rId10"/>
    <p:sldId id="260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C3B35A-9FEF-44C2-99E2-7E12A43D6BE0}" v="41" dt="2025-10-08T20:34:23.4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104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1C1947-CC31-47B9-82DC-A9B9E8992E9A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A36FE1-6649-4136-958D-8E18EE6BB4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05229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36FE1-6649-4136-958D-8E18EE6BB4AD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675532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A36FE1-6649-4136-958D-8E18EE6BB4AD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2954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C7FF4-5BC5-9D5D-C90A-1DA5B9F18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91C329-D3C8-407A-9430-1B4E2AEC77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B7B5B5-6B1A-4016-97DB-39DB6A251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7C685-55B2-C081-C13F-2D1BB8C19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A2587-E274-86DB-FB78-2766A724E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6059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9610C-13A5-E13C-E0C9-DF0AA477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B5F97-E5D5-5FE5-9F44-A688117FCB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5C732-0F85-8D4D-305D-71961C9C08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342426-49C9-EDFC-0A7E-CF413EF18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27984-0DF0-A90A-EC9D-76FE62FAA1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023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B85B39-3866-385E-2B58-827F5F15B3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61ECC5-5E09-3C9B-CB8B-8CE7F9A4FE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B87001-78EB-3F68-EB38-102BA8642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85E28-43AC-66DC-6BC4-077116EF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396446-2D36-2C10-53D3-F8D790B78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45967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18CD0-5C27-9AAB-EE52-401EC6E9C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392EC-9DE4-E656-D122-88FFDCDDDE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25E54-7BF6-93CF-0F94-A12D6E5F3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FCD77-10D0-3D85-F467-F3CF11CD3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CCF9E-F17A-7AAC-DFB4-AD00148EF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83015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75BA-50FC-E6A2-A7A5-AF9A934D8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7379D1-23CE-AE03-2EAC-CAFCF17F14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7A790-6A82-DA4C-615B-FC0277A9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2AF616-8BE7-C38C-9598-ABC7C913C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73499B-7657-16C2-C2DA-0F153812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4470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667AF-7EDA-A2A4-930A-C4B8BE4D5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1D7EB-CCC2-4C6A-65B6-516832E210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7FE3B7-DB2C-C7D7-7F50-2CB290A1E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436665-F7BF-2D42-721B-C8E015189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C35686-17D4-818C-6B85-70805BB68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EAC5C-D663-21D2-13F2-DF6C5CE9A6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6276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A9F18-03EA-0B5A-B89D-179DD5DD7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CE7C59-B482-3A10-3318-572460292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C9C202-63AF-0EDF-28F1-04EBCC082F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842E0C-6D1A-3EE5-5F93-4A74E38FF7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25B35B5-4FAF-F306-AC1C-7020A3A610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7A88DFF-4A90-8756-537C-C06FEAE0A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78D4474-DE8D-00A0-90FD-70EC3A3C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2F17BD-FD65-A8EE-224A-5E16D374C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5222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188D3-1193-4B61-0F03-0615942D6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118DD3-5BB2-08FC-A573-BF895CB24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3B3DA9-5B41-77DC-2EC5-E9DF9CCCB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E872A3-AC9E-85EC-8E15-37BD724A7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11125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B693A2-D4A0-9F9E-11D6-4EFEA6FA9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BE07E-E4D2-3AE0-D042-EFB7AA40B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F5D95-B549-90E4-3F0E-D02812FC0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0098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D69A9-0D29-1F4B-8CE9-A0E13DAEB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8D40A4-4D4D-1F0D-78E6-EBE7FC20F4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A505AA-5B91-7488-7330-43994D9714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E94CEE-4AB0-ED0E-185E-E24FE2F84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112BC2-79C5-7C5C-7EAB-09A857E0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398B-E936-68BD-ECEB-B2D4057AF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6404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68FD4-4417-736E-6530-E1D9AE897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28E646-68C6-7622-6A28-7B2F17B49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C2A9D-3F87-2DE4-C139-A4E1BCC82F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71BD4-5C40-CB6E-E17B-D96951BC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9DE0D-2E71-A684-CA01-E44C2073B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D6451-6C2E-431C-DB7E-1454DDC13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136598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78547D2-4A3E-4EA6-4184-444C4112E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A18C53-AA47-6572-9C3A-D443C3804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A9CDB8-D01B-32D0-BEBE-F86542EBF7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0BC4DD-E16F-4FFB-BE40-1DEB095B80E6}" type="datetimeFigureOut">
              <a:rPr lang="en-SG" smtClean="0"/>
              <a:t>9/10/2025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3827E6-FE62-DB53-B528-26C20F408B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A04AA-D30F-17BF-D34F-2470005CF9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E01DFBD-4840-46EF-9A8B-4D84D03BC84F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44098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24" Type="http://schemas.openxmlformats.org/officeDocument/2006/relationships/image" Target="../media/image26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AE3B6-DDF6-19EA-9E95-02496065B6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Visual ICL</a:t>
            </a:r>
            <a:endParaRPr lang="en-SG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F453DA-9B49-F491-6F3B-52877389FD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058057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121DF-3541-CCE8-C5AA-6C63A6BE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 Metrics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74A68E-C6F1-AFFB-61E1-6E746117F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For VQA</a:t>
            </a:r>
          </a:p>
          <a:p>
            <a:pPr lvl="1"/>
            <a:r>
              <a:rPr lang="en-US" dirty="0"/>
              <a:t>top 1-k object accuracy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For Text</a:t>
            </a:r>
          </a:p>
          <a:p>
            <a:pPr lvl="1"/>
            <a:r>
              <a:rPr lang="en-US" dirty="0"/>
              <a:t>Fluency, Context Relevance (Qualitative </a:t>
            </a:r>
            <a:r>
              <a:rPr lang="en-US" dirty="0" err="1"/>
              <a:t>Assesment</a:t>
            </a:r>
            <a:r>
              <a:rPr lang="en-US" dirty="0"/>
              <a:t>)</a:t>
            </a:r>
          </a:p>
          <a:p>
            <a:pPr lvl="1"/>
            <a:r>
              <a:rPr lang="en-SG" dirty="0" err="1"/>
              <a:t>BERTScore</a:t>
            </a:r>
            <a:r>
              <a:rPr lang="en-SG" dirty="0"/>
              <a:t> / Sentence-BERT cosine: for semantic similarity.</a:t>
            </a:r>
            <a:endParaRPr lang="en-US" dirty="0"/>
          </a:p>
          <a:p>
            <a:pPr lvl="1"/>
            <a:r>
              <a:rPr lang="en-US" dirty="0"/>
              <a:t>Quantitative: ROUGE and BLEU with references</a:t>
            </a:r>
          </a:p>
          <a:p>
            <a:pPr lvl="2"/>
            <a:r>
              <a:rPr lang="en-US" dirty="0"/>
              <a:t>Arranged audio-recorded Interviews on WK8 (Sat) and WK9 (Mon)</a:t>
            </a:r>
          </a:p>
          <a:p>
            <a:pPr lvl="1"/>
            <a:endParaRPr lang="en-US" dirty="0"/>
          </a:p>
          <a:p>
            <a:r>
              <a:rPr lang="en-US" dirty="0"/>
              <a:t>Future Work</a:t>
            </a:r>
          </a:p>
          <a:p>
            <a:pPr lvl="1"/>
            <a:r>
              <a:rPr lang="en-US" dirty="0"/>
              <a:t>Multi-modal Visual-Text Reasoning</a:t>
            </a:r>
          </a:p>
          <a:p>
            <a:pPr lvl="2"/>
            <a:r>
              <a:rPr lang="en-US" dirty="0"/>
              <a:t>Hallucination Benchmark: POPE (Qualitative)</a:t>
            </a:r>
          </a:p>
          <a:p>
            <a:pPr lvl="2"/>
            <a:r>
              <a:rPr lang="en-SG" dirty="0"/>
              <a:t>Overall Cognition and Perception Benchmark (Test Against MME – 14 subtasks – Object Accuracy)</a:t>
            </a:r>
          </a:p>
          <a:p>
            <a:pPr lvl="1"/>
            <a:endParaRPr lang="en-US" dirty="0"/>
          </a:p>
          <a:p>
            <a:pPr lvl="1"/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542507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B62A-6810-9550-FFE5-FD628E0D2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Interview Process</a:t>
            </a:r>
            <a:endParaRPr lang="en-SG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1255D1E-DBBF-4BF2-38B3-1B3AE38426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6297" y="1896931"/>
            <a:ext cx="3221220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A32291-69A4-0FA7-182B-3BE60C8693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915" y="1260235"/>
            <a:ext cx="3885260" cy="2688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8ED7A2-AC77-AA95-186E-4C4434EE6332}"/>
              </a:ext>
            </a:extLst>
          </p:cNvPr>
          <p:cNvSpPr txBox="1"/>
          <p:nvPr/>
        </p:nvSpPr>
        <p:spPr>
          <a:xfrm>
            <a:off x="6003721" y="6123543"/>
            <a:ext cx="155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participants</a:t>
            </a:r>
            <a:endParaRPr lang="en-SG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8B3885-4A53-C35C-95F8-45641F574E0E}"/>
              </a:ext>
            </a:extLst>
          </p:cNvPr>
          <p:cNvSpPr txBox="1"/>
          <p:nvPr/>
        </p:nvSpPr>
        <p:spPr>
          <a:xfrm>
            <a:off x="9411579" y="6123543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 participant</a:t>
            </a:r>
            <a:endParaRPr lang="en-SG" dirty="0"/>
          </a:p>
        </p:txBody>
      </p:sp>
      <p:pic>
        <p:nvPicPr>
          <p:cNvPr id="28" name="Picture 27" descr="A collage of two people&#10;&#10;AI-generated content may be incorrect.">
            <a:extLst>
              <a:ext uri="{FF2B5EF4-FFF2-40B4-BE49-F238E27FC236}">
                <a16:creationId xmlns:a16="http://schemas.microsoft.com/office/drawing/2014/main" id="{51E16BD1-EB51-4E96-04B4-429A2FDB1C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641" y="4692371"/>
            <a:ext cx="1859702" cy="124103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3DDEF0B-2938-C1F2-2187-05578149C3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741" y="4637042"/>
            <a:ext cx="2014893" cy="1486501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59BF82EF-009D-F50A-C224-90F6827B9355}"/>
              </a:ext>
            </a:extLst>
          </p:cNvPr>
          <p:cNvSpPr txBox="1"/>
          <p:nvPr/>
        </p:nvSpPr>
        <p:spPr>
          <a:xfrm>
            <a:off x="952151" y="6308209"/>
            <a:ext cx="37876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https://docs.google.com/forms/d/1wtq2taXEEhJgg5WH4kNqpuvCVAqbTHQ1gqvjVikqdnk/edit</a:t>
            </a:r>
          </a:p>
        </p:txBody>
      </p:sp>
    </p:spTree>
    <p:extLst>
      <p:ext uri="{BB962C8B-B14F-4D97-AF65-F5344CB8AC3E}">
        <p14:creationId xmlns:p14="http://schemas.microsoft.com/office/powerpoint/2010/main" val="2779291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28AB-562E-14D4-02E3-E01A7A6FC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works For In-Context Learning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D2DA8-7034-7730-E2CA-7228E24B3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MMICL: EMPOWERING VISION-LANGUAGE MODEL WITH MULTI-MODAL IN-CONTEXT LEARNING (ICLR 2024)</a:t>
            </a:r>
          </a:p>
          <a:p>
            <a:endParaRPr lang="en-US" dirty="0"/>
          </a:p>
          <a:p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7326B-580B-580C-3B9B-E30D1ECAA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7766" y="2555678"/>
            <a:ext cx="3997353" cy="174664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F43E09-FF5A-DB24-5D24-686E36F4B3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94" y="2658028"/>
            <a:ext cx="4888345" cy="35189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7EDAE9-4CA5-A880-6AE2-421714736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9942" y="4334945"/>
            <a:ext cx="4825073" cy="221405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3A259A-4290-86DE-FE4D-F0E7EB59F961}"/>
              </a:ext>
            </a:extLst>
          </p:cNvPr>
          <p:cNvSpPr/>
          <p:nvPr/>
        </p:nvSpPr>
        <p:spPr>
          <a:xfrm>
            <a:off x="5765800" y="4580467"/>
            <a:ext cx="4544483" cy="1731433"/>
          </a:xfrm>
          <a:prstGeom prst="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28709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3027FB-6577-AD66-55D1-8E2CA1E05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 prompt change – 1/2</a:t>
            </a:r>
            <a:endParaRPr lang="en-SG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D07E36-F3C1-EB7B-6875-75754AF962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6628" y="1607511"/>
            <a:ext cx="3797944" cy="43513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99D74C-36F7-D9BC-4A75-79906A38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3935" y="2296611"/>
            <a:ext cx="4888345" cy="3518935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797361C1-7F0E-2C36-A24F-C4FB9B07AE23}"/>
              </a:ext>
            </a:extLst>
          </p:cNvPr>
          <p:cNvSpPr/>
          <p:nvPr/>
        </p:nvSpPr>
        <p:spPr>
          <a:xfrm rot="10800000">
            <a:off x="5033526" y="3301068"/>
            <a:ext cx="868261" cy="75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0801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5DAAFE-3049-40FB-24F5-AC23DBCFFD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35AF-0987-34DF-CBB0-D91258D39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1st prompt change– 2/2</a:t>
            </a:r>
            <a:endParaRPr lang="en-SG" dirty="0"/>
          </a:p>
        </p:txBody>
      </p:sp>
      <p:pic>
        <p:nvPicPr>
          <p:cNvPr id="4" name="Picture 3" descr="A collage of two people&#10;&#10;AI-generated content may be incorrect.">
            <a:extLst>
              <a:ext uri="{FF2B5EF4-FFF2-40B4-BE49-F238E27FC236}">
                <a16:creationId xmlns:a16="http://schemas.microsoft.com/office/drawing/2014/main" id="{49091B4F-3337-C855-E631-B37800D58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03" y="2239248"/>
            <a:ext cx="4764414" cy="3179428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54BCB39A-E6BC-EB5E-40A4-E1A48E7AAB70}"/>
              </a:ext>
            </a:extLst>
          </p:cNvPr>
          <p:cNvSpPr/>
          <p:nvPr/>
        </p:nvSpPr>
        <p:spPr>
          <a:xfrm rot="10800000">
            <a:off x="5168967" y="3222438"/>
            <a:ext cx="654210" cy="75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F08EA8-67E3-66B1-5FB8-9BBBD7397332}"/>
              </a:ext>
            </a:extLst>
          </p:cNvPr>
          <p:cNvSpPr/>
          <p:nvPr/>
        </p:nvSpPr>
        <p:spPr>
          <a:xfrm>
            <a:off x="935323" y="2546058"/>
            <a:ext cx="884908" cy="11912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783ABF-BF1C-AA71-35B7-0ADF242D5A78}"/>
              </a:ext>
            </a:extLst>
          </p:cNvPr>
          <p:cNvSpPr/>
          <p:nvPr/>
        </p:nvSpPr>
        <p:spPr>
          <a:xfrm>
            <a:off x="424993" y="2400650"/>
            <a:ext cx="606673" cy="46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6DB8EC-9B7A-B65E-E13A-225E987A3A8C}"/>
              </a:ext>
            </a:extLst>
          </p:cNvPr>
          <p:cNvSpPr/>
          <p:nvPr/>
        </p:nvSpPr>
        <p:spPr>
          <a:xfrm>
            <a:off x="2294208" y="2592198"/>
            <a:ext cx="1094763" cy="11450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8F9603-9A26-1787-B2D0-025E25426B11}"/>
              </a:ext>
            </a:extLst>
          </p:cNvPr>
          <p:cNvSpPr/>
          <p:nvPr/>
        </p:nvSpPr>
        <p:spPr>
          <a:xfrm>
            <a:off x="2847882" y="3095537"/>
            <a:ext cx="398477" cy="343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10E7963-0A94-D598-A1FF-796B602FE44C}"/>
              </a:ext>
            </a:extLst>
          </p:cNvPr>
          <p:cNvSpPr/>
          <p:nvPr/>
        </p:nvSpPr>
        <p:spPr>
          <a:xfrm>
            <a:off x="3608484" y="2546056"/>
            <a:ext cx="803946" cy="11912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C128832-D788-3CE9-B235-2610B64799C0}"/>
              </a:ext>
            </a:extLst>
          </p:cNvPr>
          <p:cNvSpPr/>
          <p:nvPr/>
        </p:nvSpPr>
        <p:spPr>
          <a:xfrm>
            <a:off x="4311760" y="2634843"/>
            <a:ext cx="676227" cy="9304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5AB91DB-3B9C-8B14-AEB0-D8E7F9FAF772}"/>
              </a:ext>
            </a:extLst>
          </p:cNvPr>
          <p:cNvSpPr/>
          <p:nvPr/>
        </p:nvSpPr>
        <p:spPr>
          <a:xfrm>
            <a:off x="1016285" y="4044105"/>
            <a:ext cx="803946" cy="863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7DD912-3949-8ED1-D6BC-6640CC5A48D7}"/>
              </a:ext>
            </a:extLst>
          </p:cNvPr>
          <p:cNvSpPr/>
          <p:nvPr/>
        </p:nvSpPr>
        <p:spPr>
          <a:xfrm>
            <a:off x="887653" y="4777530"/>
            <a:ext cx="803946" cy="525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4F325A9-1296-2123-7ED9-750BEA0B7E0B}"/>
              </a:ext>
            </a:extLst>
          </p:cNvPr>
          <p:cNvSpPr/>
          <p:nvPr/>
        </p:nvSpPr>
        <p:spPr>
          <a:xfrm>
            <a:off x="421364" y="4251819"/>
            <a:ext cx="606673" cy="962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ED0D0FE-03B5-2E28-E1A0-68007B651E6E}"/>
              </a:ext>
            </a:extLst>
          </p:cNvPr>
          <p:cNvSpPr/>
          <p:nvPr/>
        </p:nvSpPr>
        <p:spPr>
          <a:xfrm>
            <a:off x="2639686" y="4077836"/>
            <a:ext cx="606673" cy="962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9851AA-2D70-084B-0F78-E1363DE31AC1}"/>
              </a:ext>
            </a:extLst>
          </p:cNvPr>
          <p:cNvSpPr/>
          <p:nvPr/>
        </p:nvSpPr>
        <p:spPr>
          <a:xfrm>
            <a:off x="2111815" y="4251818"/>
            <a:ext cx="606673" cy="9625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64E85AF-87C7-1990-8ACA-6006112BC9BB}"/>
              </a:ext>
            </a:extLst>
          </p:cNvPr>
          <p:cNvSpPr/>
          <p:nvPr/>
        </p:nvSpPr>
        <p:spPr>
          <a:xfrm>
            <a:off x="2494543" y="4467137"/>
            <a:ext cx="606673" cy="34394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7AF9406-BA29-7F17-D161-B67F7F3A84DB}"/>
              </a:ext>
            </a:extLst>
          </p:cNvPr>
          <p:cNvSpPr/>
          <p:nvPr/>
        </p:nvSpPr>
        <p:spPr>
          <a:xfrm>
            <a:off x="3584406" y="4315216"/>
            <a:ext cx="857385" cy="89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E5C66C-40F2-2FA5-18DE-9736CD4D1909}"/>
              </a:ext>
            </a:extLst>
          </p:cNvPr>
          <p:cNvSpPr/>
          <p:nvPr/>
        </p:nvSpPr>
        <p:spPr>
          <a:xfrm>
            <a:off x="4164954" y="4370664"/>
            <a:ext cx="415255" cy="3229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DA12BAB-4216-57BC-6BA3-60AE27826931}"/>
              </a:ext>
            </a:extLst>
          </p:cNvPr>
          <p:cNvSpPr/>
          <p:nvPr/>
        </p:nvSpPr>
        <p:spPr>
          <a:xfrm>
            <a:off x="4607084" y="4330510"/>
            <a:ext cx="415255" cy="899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8437155-035C-AF3A-1D4D-88F0E5281C3B}"/>
              </a:ext>
            </a:extLst>
          </p:cNvPr>
          <p:cNvSpPr/>
          <p:nvPr/>
        </p:nvSpPr>
        <p:spPr>
          <a:xfrm>
            <a:off x="3537944" y="4251818"/>
            <a:ext cx="1450044" cy="113024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1594E09-BBF3-34AF-ACAD-4C3586800215}"/>
              </a:ext>
            </a:extLst>
          </p:cNvPr>
          <p:cNvSpPr/>
          <p:nvPr/>
        </p:nvSpPr>
        <p:spPr>
          <a:xfrm>
            <a:off x="3478407" y="3905074"/>
            <a:ext cx="934023" cy="48953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740729F-95CD-978C-99F4-70AA20194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0321" y="1604800"/>
            <a:ext cx="698123" cy="93830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5379A1B-1CDD-1E2C-5864-4517F74839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736" y="1715479"/>
            <a:ext cx="940455" cy="79999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B4F5932-D485-BA60-B05F-930800F576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5418" y="1489453"/>
            <a:ext cx="1028745" cy="102602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7F3585E-8923-78A6-8BD9-41539E2039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5418" y="-4586"/>
            <a:ext cx="5263885" cy="110942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453C29A0-A99A-DCEB-7CFE-141403D45E6C}"/>
              </a:ext>
            </a:extLst>
          </p:cNvPr>
          <p:cNvSpPr txBox="1"/>
          <p:nvPr/>
        </p:nvSpPr>
        <p:spPr>
          <a:xfrm>
            <a:off x="8872119" y="1806870"/>
            <a:ext cx="3217146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Q[S]: The boy named Peter really wanted to go to beach for swimming or playing other activities</a:t>
            </a:r>
          </a:p>
          <a:p>
            <a:endParaRPr lang="en-US" sz="1000" b="0" i="0" u="none" strike="noStrike" baseline="0" dirty="0">
              <a:solidFill>
                <a:srgbClr val="000000"/>
              </a:solidFill>
              <a:latin typeface="Bembo MT Pro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Q[GT]: &lt;Interviewed/GPT-generated&gt; </a:t>
            </a:r>
          </a:p>
          <a:p>
            <a:endParaRPr lang="en-SG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7651AC7-CCCF-75E2-0388-DBBE98710EB5}"/>
              </a:ext>
            </a:extLst>
          </p:cNvPr>
          <p:cNvSpPr txBox="1"/>
          <p:nvPr/>
        </p:nvSpPr>
        <p:spPr>
          <a:xfrm>
            <a:off x="8974184" y="2843245"/>
            <a:ext cx="2972467" cy="10618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solidFill>
                  <a:srgbClr val="000000"/>
                </a:solidFill>
                <a:latin typeface="Bembo MT Pro"/>
              </a:rPr>
              <a:t>Q[S]: </a:t>
            </a:r>
            <a:r>
              <a:rPr lang="en-US" sz="1050" dirty="0"/>
              <a:t>but the problem is—the problem was he did not have that much money for him to go to the beach </a:t>
            </a:r>
          </a:p>
          <a:p>
            <a:endParaRPr lang="en-US" sz="1050" b="0" i="0" u="none" strike="noStrike" baseline="0" dirty="0">
              <a:solidFill>
                <a:srgbClr val="000000"/>
              </a:solidFill>
              <a:latin typeface="Bembo MT Pro"/>
            </a:endParaRPr>
          </a:p>
          <a:p>
            <a:r>
              <a:rPr lang="en-US" sz="1050" b="0" i="0" u="none" strike="noStrike" baseline="0" dirty="0">
                <a:solidFill>
                  <a:srgbClr val="000000"/>
                </a:solidFill>
                <a:latin typeface="Bembo MT Pro"/>
              </a:rPr>
              <a:t>Q[GT]:  &lt;Interviewed/GPT-generated&gt; </a:t>
            </a:r>
          </a:p>
          <a:p>
            <a:endParaRPr lang="en-SG" sz="1050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35C01BF6-5ED7-DE2B-F8BA-EEF9FA72A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8026" y="2785615"/>
            <a:ext cx="960410" cy="95782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DC491A2-1BD3-1ED4-7CFD-03B7EBD6A4AE}"/>
              </a:ext>
            </a:extLst>
          </p:cNvPr>
          <p:cNvSpPr txBox="1"/>
          <p:nvPr/>
        </p:nvSpPr>
        <p:spPr>
          <a:xfrm>
            <a:off x="9047108" y="4293530"/>
            <a:ext cx="3095287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Q[S]: So, he—he saw the job wanted, so he go—went to apply this job. And since he applied this part-time job</a:t>
            </a:r>
          </a:p>
          <a:p>
            <a:endParaRPr lang="en-US" sz="1000" dirty="0">
              <a:solidFill>
                <a:srgbClr val="000000"/>
              </a:solidFill>
              <a:latin typeface="Bembo MT Pro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Q[GT]:  &lt;Interviewed/GPT-generated&gt; </a:t>
            </a:r>
          </a:p>
          <a:p>
            <a:endParaRPr lang="en-US" sz="1000" dirty="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A16F3F5C-5FE2-DC71-D928-A0CCFCF110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2890" y="2808686"/>
            <a:ext cx="923374" cy="957828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7C66D9E-AFFB-508E-993D-93D5C81E95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73188" y="3060365"/>
            <a:ext cx="594072" cy="6199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DA017BE-298B-BCE0-4314-EB973EE6EE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5418" y="4000998"/>
            <a:ext cx="1025002" cy="1025002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5AB6D5D0-E590-7C7A-3844-D6BB54F627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9190" y="4014604"/>
            <a:ext cx="762067" cy="102500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9DD2BFD5-3318-53F7-CCB2-7643CFD71E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7649" y="4119772"/>
            <a:ext cx="572627" cy="8424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197B50B-E2FD-3C31-1381-22D4095659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69643" y="5205050"/>
            <a:ext cx="990777" cy="98554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F2FC76C-4F05-2363-A64A-894D5CB373C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42890" y="5263659"/>
            <a:ext cx="543843" cy="8424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E01943C8-6556-248D-77EC-3D75044747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686803" y="5298119"/>
            <a:ext cx="591957" cy="621854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1FA415C-9F49-D13B-5B21-4473463767A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62135" y="5342969"/>
            <a:ext cx="620280" cy="438582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69DCB35-B0FB-ED85-4E25-F37D54A8DF12}"/>
              </a:ext>
            </a:extLst>
          </p:cNvPr>
          <p:cNvSpPr txBox="1"/>
          <p:nvPr/>
        </p:nvSpPr>
        <p:spPr>
          <a:xfrm>
            <a:off x="9203702" y="5311629"/>
            <a:ext cx="309528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Q[S]: “”,</a:t>
            </a:r>
          </a:p>
          <a:p>
            <a:endParaRPr lang="en-US" sz="1000" dirty="0">
              <a:solidFill>
                <a:srgbClr val="000000"/>
              </a:solidFill>
              <a:latin typeface="Bembo MT Pro"/>
            </a:endParaRPr>
          </a:p>
          <a:p>
            <a:r>
              <a:rPr lang="en-US" sz="1000" b="0" i="0" u="none" strike="noStrike" baseline="0" dirty="0">
                <a:solidFill>
                  <a:srgbClr val="000000"/>
                </a:solidFill>
                <a:latin typeface="Bembo MT Pro"/>
              </a:rPr>
              <a:t>Q[GT]:  &lt;Interviewed/GPT-generated&gt; </a:t>
            </a:r>
          </a:p>
          <a:p>
            <a:endParaRPr lang="en-US" sz="1000" dirty="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8D1D126-1B6E-4F33-F87E-664FCCA7F25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08057" y="6151628"/>
            <a:ext cx="708481" cy="719787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33CED1BB-C993-22F4-4B69-5C2A8E44BF2C}"/>
              </a:ext>
            </a:extLst>
          </p:cNvPr>
          <p:cNvSpPr txBox="1"/>
          <p:nvPr/>
        </p:nvSpPr>
        <p:spPr>
          <a:xfrm>
            <a:off x="9251015" y="6187302"/>
            <a:ext cx="274943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Bembo MT Pro"/>
              </a:rPr>
              <a:t>Q[S]: he got the salaries and in this case</a:t>
            </a:r>
            <a:endParaRPr lang="en-US" sz="1100" dirty="0">
              <a:solidFill>
                <a:srgbClr val="000000"/>
              </a:solidFill>
              <a:latin typeface="Bembo MT Pro"/>
            </a:endParaRPr>
          </a:p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Bembo MT Pro"/>
              </a:rPr>
              <a:t>Q[GT]:  &lt;Interviewed/GPT-generated&gt; </a:t>
            </a:r>
          </a:p>
          <a:p>
            <a:endParaRPr lang="en-US" sz="1100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D6C0C565-C953-ACBA-AAB8-DB38219C371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092598" y="6209413"/>
            <a:ext cx="935764" cy="566923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E637C8D7-4492-37A9-2924-84A1811231E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047108" y="1034899"/>
            <a:ext cx="2595253" cy="581146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5A9A82BD-36E0-CD12-2659-989962979CC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313103" y="6096176"/>
            <a:ext cx="508513" cy="744165"/>
          </a:xfrm>
          <a:prstGeom prst="rect">
            <a:avLst/>
          </a:prstGeom>
        </p:spPr>
      </p:pic>
      <p:sp>
        <p:nvSpPr>
          <p:cNvPr id="79" name="Arrow: Right 78">
            <a:extLst>
              <a:ext uri="{FF2B5EF4-FFF2-40B4-BE49-F238E27FC236}">
                <a16:creationId xmlns:a16="http://schemas.microsoft.com/office/drawing/2014/main" id="{E78ADEAC-D899-4F8C-B32C-88B2E0A0BC0D}"/>
              </a:ext>
            </a:extLst>
          </p:cNvPr>
          <p:cNvSpPr/>
          <p:nvPr/>
        </p:nvSpPr>
        <p:spPr>
          <a:xfrm rot="5400000">
            <a:off x="10445241" y="1385389"/>
            <a:ext cx="215645" cy="75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B1E238B-A476-1D05-65F2-DE49AAB7D2B0}"/>
              </a:ext>
            </a:extLst>
          </p:cNvPr>
          <p:cNvSpPr txBox="1"/>
          <p:nvPr/>
        </p:nvSpPr>
        <p:spPr>
          <a:xfrm>
            <a:off x="7314811" y="1141749"/>
            <a:ext cx="1771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Taiwan Student:</a:t>
            </a:r>
            <a:endParaRPr lang="en-SG" dirty="0"/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49B97C7D-E21F-5FD0-D268-E40393ECAF1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1364" y="5658384"/>
            <a:ext cx="1044718" cy="1064430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C7A74704-8CA3-05C1-A543-3C6AE12F9AC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542025" y="5704387"/>
            <a:ext cx="918599" cy="92734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06393261-A737-F19E-8BDD-18E38C4852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46359" y="5789803"/>
            <a:ext cx="981212" cy="800212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E17C00BA-CD1E-F8B6-D4E4-4BE8FEEC618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837724" y="5652347"/>
            <a:ext cx="466188" cy="101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8411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D7E3C-6CBC-044B-4C59-70E88C917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prompt change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B25957-97CB-7ABB-14E1-D664F8D5D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pic>
        <p:nvPicPr>
          <p:cNvPr id="4" name="Picture 3" descr="A collage of two people&#10;&#10;AI-generated content may be incorrect.">
            <a:extLst>
              <a:ext uri="{FF2B5EF4-FFF2-40B4-BE49-F238E27FC236}">
                <a16:creationId xmlns:a16="http://schemas.microsoft.com/office/drawing/2014/main" id="{74280D04-A95C-1C1A-A87B-542991296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46" y="1933048"/>
            <a:ext cx="4764414" cy="31794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4960209-372D-9B26-E38C-10BBDEF14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0493" y="1864387"/>
            <a:ext cx="4825073" cy="221405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E9AA69A-3FA9-F824-EF09-8D0E2C70EBEB}"/>
              </a:ext>
            </a:extLst>
          </p:cNvPr>
          <p:cNvSpPr/>
          <p:nvPr/>
        </p:nvSpPr>
        <p:spPr>
          <a:xfrm rot="5400000">
            <a:off x="7709614" y="4437777"/>
            <a:ext cx="868261" cy="7550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52E9B-8337-9E17-C8CC-303C65C3F159}"/>
              </a:ext>
            </a:extLst>
          </p:cNvPr>
          <p:cNvSpPr txBox="1"/>
          <p:nvPr/>
        </p:nvSpPr>
        <p:spPr>
          <a:xfrm>
            <a:off x="7900389" y="5384350"/>
            <a:ext cx="7550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u="none" strike="noStrike" baseline="0" dirty="0">
                <a:solidFill>
                  <a:srgbClr val="000000"/>
                </a:solidFill>
                <a:latin typeface="Bembo MT Pro"/>
              </a:rPr>
              <a:t>Answer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5829649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4FE05-EB42-CFBB-F370-2ECD8D51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Sample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19508C-2026-B8ED-F989-0FBFBFD3D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09773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Testing 1-shot, 2-shot to 8-shot</a:t>
            </a:r>
          </a:p>
          <a:p>
            <a:pPr lvl="1"/>
            <a:r>
              <a:rPr lang="en-US" dirty="0"/>
              <a:t>8-shot was the tested performance for 7B-12B Model</a:t>
            </a:r>
          </a:p>
          <a:p>
            <a:pPr lvl="2"/>
            <a:r>
              <a:rPr lang="en-US" dirty="0"/>
              <a:t>(Microsoft Research 2024)- From Introspection to Best Practices: Principled Analysis of Demonstrations in Multimodal In-Context Learning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Random Select – 8 non-native learners to do my 8-shots for each batch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CLIP Select - Compute 8-prototypes captions in the CLIP embedding SPACE - CLIP/BLIP embeddings from trainset (Future Work)</a:t>
            </a:r>
          </a:p>
          <a:p>
            <a:pPr lvl="2"/>
            <a:r>
              <a:rPr lang="en-US" dirty="0"/>
              <a:t>Query test =&gt; CLIP-embeddings =&gt; Retrieve the nearest 8-CLIP embeddings and use them as 8-Shots for ICL</a:t>
            </a:r>
          </a:p>
          <a:p>
            <a:pPr lvl="2"/>
            <a:r>
              <a:rPr lang="en-US" dirty="0"/>
              <a:t>Considering as </a:t>
            </a:r>
            <a:r>
              <a:rPr lang="en-US"/>
              <a:t>Future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4741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408D8-33D5-0474-5434-36100435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1782B9-AE05-E1C2-5987-EC04C94E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4FEB8-EE2F-F54F-0CCC-AA3C81CBAF94}"/>
              </a:ext>
            </a:extLst>
          </p:cNvPr>
          <p:cNvSpPr txBox="1"/>
          <p:nvPr/>
        </p:nvSpPr>
        <p:spPr>
          <a:xfrm>
            <a:off x="3048350" y="2413338"/>
            <a:ext cx="609669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dirty="0"/>
              <a:t>You are an English language learner describing pictures in simple sentences.</a:t>
            </a:r>
          </a:p>
          <a:p>
            <a:endParaRPr lang="en-SG" dirty="0"/>
          </a:p>
          <a:p>
            <a:r>
              <a:rPr lang="en-SG" dirty="0"/>
              <a:t>Your goal: Describe each picture naturally, as a B1-level student might do.</a:t>
            </a:r>
          </a:p>
          <a:p>
            <a:endParaRPr lang="en-SG" dirty="0"/>
          </a:p>
          <a:p>
            <a:r>
              <a:rPr lang="en-SG" dirty="0"/>
              <a:t>---</a:t>
            </a:r>
          </a:p>
        </p:txBody>
      </p:sp>
    </p:spTree>
    <p:extLst>
      <p:ext uri="{BB962C8B-B14F-4D97-AF65-F5344CB8AC3E}">
        <p14:creationId xmlns:p14="http://schemas.microsoft.com/office/powerpoint/2010/main" val="2079538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EA02-B271-13B0-93C6-7DAA3C27A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evaluate our model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1348-7387-B374-E99D-4F696DA043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LLM-as-a-Judge</a:t>
            </a:r>
          </a:p>
          <a:p>
            <a:pPr lvl="1"/>
            <a:r>
              <a:rPr lang="en-US" dirty="0"/>
              <a:t>Our Choice: GPT-4</a:t>
            </a:r>
          </a:p>
          <a:p>
            <a:pPr lvl="1"/>
            <a:r>
              <a:rPr lang="en-US" dirty="0"/>
              <a:t>MM-Vet: Evaluating Large Multimodal Models for Integrated Capabilities (NUS – ACL 2023 )</a:t>
            </a:r>
            <a:endParaRPr lang="en-SG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S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94E5CF-5F73-87D7-63FE-E145E83F4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04" y="3389422"/>
            <a:ext cx="6867092" cy="96801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54AA04-914B-AC06-90E5-EA18B9381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684" y="4492371"/>
            <a:ext cx="3886742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41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6634E-9FC8-F617-A3C6-D8DA74659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Option – Simpler Prompting but misfit Image QA task </a:t>
            </a:r>
            <a:endParaRPr lang="en-S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C0DF4-4363-B90D-DEBE-929477434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VL-ICL BENCH: THE DEVIL IN THE DETAILS OF MULTIMODAL IN-CONTEXT LEARNING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FBC6D3-6B3F-8FEE-7FD4-1C6411E37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312" y="3032312"/>
            <a:ext cx="5953956" cy="1305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47296C-DE56-AE55-7D81-51759119B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627" y="4882702"/>
            <a:ext cx="5801535" cy="117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07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440</Words>
  <Application>Microsoft Office PowerPoint</Application>
  <PresentationFormat>Widescreen</PresentationFormat>
  <Paragraphs>65</Paragraphs>
  <Slides>11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Bembo MT Pro</vt:lpstr>
      <vt:lpstr>Aptos</vt:lpstr>
      <vt:lpstr>Aptos Display</vt:lpstr>
      <vt:lpstr>Arial</vt:lpstr>
      <vt:lpstr>Office Theme</vt:lpstr>
      <vt:lpstr>Visual ICL</vt:lpstr>
      <vt:lpstr>Similar works For In-Context Learning</vt:lpstr>
      <vt:lpstr>1 prompt change – 1/2</vt:lpstr>
      <vt:lpstr>1st prompt change– 2/2</vt:lpstr>
      <vt:lpstr>2nd prompt change</vt:lpstr>
      <vt:lpstr>Random Sample</vt:lpstr>
      <vt:lpstr>PowerPoint Presentation</vt:lpstr>
      <vt:lpstr>How to evaluate our model</vt:lpstr>
      <vt:lpstr>Another Option – Simpler Prompting but misfit Image QA task </vt:lpstr>
      <vt:lpstr>Eval Metrics</vt:lpstr>
      <vt:lpstr>Interview Process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Lam Wei Ren</dc:creator>
  <cp:lastModifiedBy>Lam Wei Ren</cp:lastModifiedBy>
  <cp:revision>2</cp:revision>
  <dcterms:created xsi:type="dcterms:W3CDTF">2025-10-08T17:39:18Z</dcterms:created>
  <dcterms:modified xsi:type="dcterms:W3CDTF">2025-10-09T06:44:04Z</dcterms:modified>
</cp:coreProperties>
</file>